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80" r:id="rId16"/>
    <p:sldId id="267" r:id="rId17"/>
    <p:sldId id="268" r:id="rId18"/>
    <p:sldId id="271" r:id="rId19"/>
    <p:sldId id="272" r:id="rId20"/>
    <p:sldId id="278" r:id="rId21"/>
    <p:sldId id="279" r:id="rId22"/>
    <p:sldId id="273" r:id="rId23"/>
    <p:sldId id="274" r:id="rId24"/>
    <p:sldId id="275" r:id="rId25"/>
    <p:sldId id="276" r:id="rId26"/>
    <p:sldId id="277" r:id="rId27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AU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A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8C92B44-0443-4EF5-8E7A-0BD69635C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0" strike="noStrike" spc="-1">
                <a:solidFill>
                  <a:srgbClr val="FFFFFF"/>
                </a:solidFill>
              </a:rPr>
              <a:t>Bee Pests &amp; Diseases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1100051" y="4072043"/>
            <a:ext cx="100584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</a:pPr>
            <a:endParaRPr lang="en-US" sz="2400" b="0" strike="noStrike" spc="-1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American Foulbrood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ontent Placeholder 1"/>
          <p:cNvSpPr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/>
              <a:t>Bacterial infection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1" strike="noStrike" spc="-1" dirty="0"/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 dirty="0"/>
              <a:t>Tests</a:t>
            </a:r>
            <a:r>
              <a:rPr lang="en-US" sz="2400" b="0" strike="noStrike" spc="-1" dirty="0"/>
              <a:t>: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Observation of brood </a:t>
            </a:r>
          </a:p>
          <a:p>
            <a:pPr marL="3600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    irregular brood pattern and </a:t>
            </a:r>
            <a:r>
              <a:rPr lang="en-US" sz="2400" b="0" strike="noStrike" spc="-1" dirty="0" err="1"/>
              <a:t>colour</a:t>
            </a:r>
            <a:endParaRPr lang="en-US" sz="2400" b="0" strike="noStrike" spc="-1" dirty="0"/>
          </a:p>
          <a:p>
            <a:pPr marL="3600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    sunken caps of the cells</a:t>
            </a:r>
          </a:p>
          <a:p>
            <a:pPr marL="3600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    some caps may be perforated.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Matchstick test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Laval smear testing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Honey sample testing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American Foulbrood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ontent Placeholder 2"/>
          <p:cNvSpPr/>
          <p:nvPr/>
        </p:nvSpPr>
        <p:spPr>
          <a:xfrm>
            <a:off x="4976031" y="963877"/>
            <a:ext cx="6509951" cy="49302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/>
              <a:t>Actions: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Report suspected AFB  to 136 186 or email honeybee.biosecurity@agriculture.vic.gov.au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Follow instructions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Likely outcome – bees destroyed, and hive burnt or irradiated.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0" strike="noStrike" spc="-1"/>
              <a:t>European Foulbrood disease</a:t>
            </a:r>
          </a:p>
        </p:txBody>
      </p:sp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924757" y="346634"/>
            <a:ext cx="3993502" cy="2935224"/>
          </a:xfrm>
          <a:prstGeom prst="rect">
            <a:avLst/>
          </a:prstGeom>
        </p:spPr>
      </p:pic>
      <p:pic>
        <p:nvPicPr>
          <p:cNvPr id="113" name="Picture 112"/>
          <p:cNvPicPr/>
          <p:nvPr/>
        </p:nvPicPr>
        <p:blipFill>
          <a:blip r:embed="rId3"/>
          <a:stretch/>
        </p:blipFill>
        <p:spPr>
          <a:xfrm>
            <a:off x="847144" y="3602736"/>
            <a:ext cx="4148727" cy="2935224"/>
          </a:xfrm>
          <a:prstGeom prst="rect">
            <a:avLst/>
          </a:prstGeom>
        </p:spPr>
      </p:pic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3FA79A8-0B2C-4219-95C7-D68CB577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ontent Placeholder 6"/>
          <p:cNvSpPr/>
          <p:nvPr/>
        </p:nvSpPr>
        <p:spPr>
          <a:xfrm>
            <a:off x="6428232" y="2624328"/>
            <a:ext cx="4928616" cy="35387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000" b="0" strike="noStrike" spc="-1" dirty="0"/>
              <a:t>Bacteria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000" b="0" strike="noStrike" spc="-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European Foulbrood disease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ontent Placeholder 7"/>
          <p:cNvSpPr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/>
              <a:t>Actions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 err="1"/>
              <a:t>Minimise</a:t>
            </a:r>
            <a:r>
              <a:rPr lang="en-US" sz="2400" b="0" strike="noStrike" spc="-1" dirty="0"/>
              <a:t> stress on hives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spc="-1" dirty="0"/>
              <a:t>Quarantine the hive and disinfect in and out</a:t>
            </a:r>
            <a:endParaRPr lang="en-US" sz="2400" b="0" strike="noStrike" spc="-1" dirty="0"/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Replace infected and old frames</a:t>
            </a:r>
            <a:r>
              <a:rPr lang="en-US" sz="2400" spc="-1" dirty="0"/>
              <a:t> or undertake a ‘Shook Swarm’ </a:t>
            </a:r>
            <a:endParaRPr lang="en-US" sz="2400" b="0" strike="noStrike" spc="-1" dirty="0"/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Ensure bees exhibit good hygienic </a:t>
            </a:r>
            <a:r>
              <a:rPr lang="en-US" sz="2400" b="0" strike="noStrike" spc="-1" dirty="0" err="1"/>
              <a:t>behaviour</a:t>
            </a:r>
            <a:r>
              <a:rPr lang="en-US" sz="2400" b="0" strike="noStrike" spc="-1" dirty="0"/>
              <a:t> – replace the queen</a:t>
            </a:r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AFB and EFB spread factors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ontent Placeholder 7"/>
          <p:cNvSpPr/>
          <p:nvPr/>
        </p:nvSpPr>
        <p:spPr>
          <a:xfrm>
            <a:off x="4976031" y="963876"/>
            <a:ext cx="6377769" cy="51705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6400" dirty="0"/>
              <a:t>Natural methods of spread: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Drifting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Swarming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Robbing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6400" dirty="0"/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6400" dirty="0"/>
              <a:t>Beekeeper methods of spread: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Moving infected combs from one colony to a healthy colony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Uniting a weak (diseased) colony with a stronger colony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Feeding honey from a dubious source to bees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Trapping pollen from infected colony and feeding to healthy colony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Inspecting hives with dirty gloves and suit after inspecting an infected colony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Hiving unknown swarms near healthy colonies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Buying old equipment without cleansing before use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Moving bees to area with large numbers of colonies close by, e.g. pollinating sites 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6400" dirty="0"/>
              <a:t>Purchasing infected stock of bees</a:t>
            </a:r>
            <a:endParaRPr lang="en-US" sz="6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1757119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0" strike="noStrike" spc="-1"/>
              <a:t>Chalkbrood disease</a:t>
            </a:r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528637" y="626088"/>
            <a:ext cx="2671207" cy="2257169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3"/>
          <a:stretch/>
        </p:blipFill>
        <p:spPr>
          <a:xfrm>
            <a:off x="3424790" y="626255"/>
            <a:ext cx="2671207" cy="2256836"/>
          </a:xfrm>
          <a:prstGeom prst="rect">
            <a:avLst/>
          </a:prstGeom>
        </p:spPr>
      </p:pic>
      <p:pic>
        <p:nvPicPr>
          <p:cNvPr id="106" name="Picture 105"/>
          <p:cNvPicPr/>
          <p:nvPr/>
        </p:nvPicPr>
        <p:blipFill>
          <a:blip r:embed="rId4"/>
          <a:stretch/>
        </p:blipFill>
        <p:spPr>
          <a:xfrm>
            <a:off x="1159398" y="3122251"/>
            <a:ext cx="4305836" cy="3057144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3"/>
          <p:cNvSpPr/>
          <p:nvPr/>
        </p:nvSpPr>
        <p:spPr>
          <a:xfrm>
            <a:off x="7025827" y="2359152"/>
            <a:ext cx="4437509" cy="3429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000" b="0" strike="noStrike" spc="-1" dirty="0"/>
              <a:t>Fungal growth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000" spc="-1" dirty="0"/>
              <a:t>More common in spring and autumn when humidity is high. </a:t>
            </a:r>
            <a:endParaRPr lang="en-US" sz="20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1900" b="0" strike="noStrike" spc="-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Chalkbrood disease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"/>
          <p:cNvSpPr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/>
              <a:t>Actions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Have strong dry hives with good ventilation.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Ensure bees exhibit good hygienic </a:t>
            </a:r>
            <a:r>
              <a:rPr lang="en-US" sz="2400" b="0" strike="noStrike" spc="-1" dirty="0" err="1"/>
              <a:t>behaviour</a:t>
            </a:r>
            <a:r>
              <a:rPr lang="en-US" sz="2400" b="0" strike="noStrike" spc="-1" dirty="0"/>
              <a:t> – replace the queen.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Feed hives with chalkbrood that are under stress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Replace infected and old frames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0" strike="noStrike" spc="-1" dirty="0"/>
              <a:t>Nosema disease</a:t>
            </a:r>
          </a:p>
        </p:txBody>
      </p:sp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1184433" y="346634"/>
            <a:ext cx="3474150" cy="2935224"/>
          </a:xfrm>
          <a:prstGeom prst="rect">
            <a:avLst/>
          </a:prstGeom>
        </p:spPr>
      </p:pic>
      <p:pic>
        <p:nvPicPr>
          <p:cNvPr id="118" name="Picture 117"/>
          <p:cNvPicPr/>
          <p:nvPr/>
        </p:nvPicPr>
        <p:blipFill>
          <a:blip r:embed="rId3"/>
          <a:stretch/>
        </p:blipFill>
        <p:spPr>
          <a:xfrm>
            <a:off x="1184433" y="3602736"/>
            <a:ext cx="3474150" cy="2935224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3FA79A8-0B2C-4219-95C7-D68CB577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ontent Placeholder 8"/>
          <p:cNvSpPr/>
          <p:nvPr/>
        </p:nvSpPr>
        <p:spPr>
          <a:xfrm>
            <a:off x="6428232" y="2624328"/>
            <a:ext cx="4928616" cy="35387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/>
              <a:t>Caused by two species of microsporidian parasites (a type of spore forming fungus) called Nosema </a:t>
            </a:r>
            <a:r>
              <a:rPr lang="en-US" sz="2400" b="0" strike="noStrike" spc="-1" dirty="0" err="1"/>
              <a:t>apis</a:t>
            </a:r>
            <a:r>
              <a:rPr lang="en-US" sz="2400" b="0" strike="noStrike" spc="-1" dirty="0"/>
              <a:t> and Nosema ceranae.</a:t>
            </a:r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0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0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000" b="0" strike="noStrike" spc="-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Nosema disease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ontent Placeholder 9"/>
          <p:cNvSpPr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/>
              <a:t>Actions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Keep strong health hives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 err="1"/>
              <a:t>Minimise</a:t>
            </a:r>
            <a:r>
              <a:rPr lang="en-US" sz="2400" b="0" strike="noStrike" spc="-1" dirty="0"/>
              <a:t> stress on hives especially during winter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Replace infected and old frames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Ensure bees exhibit good hygienic </a:t>
            </a:r>
            <a:r>
              <a:rPr lang="en-US" sz="2400" b="0" strike="noStrike" spc="-1" dirty="0" err="1"/>
              <a:t>behaviour</a:t>
            </a:r>
            <a:r>
              <a:rPr lang="en-US" sz="2400" b="0" strike="noStrike" spc="-1" dirty="0"/>
              <a:t> – replace the queen.</a:t>
            </a:r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400" b="0" strike="noStrike" spc="-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0" strike="noStrike" spc="-1"/>
              <a:t>Wax Moth (reporting not required)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7358F-2B62-4A8C-A507-4683CD02C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8" y="585216"/>
            <a:ext cx="1754184" cy="2338913"/>
          </a:xfrm>
          <a:prstGeom prst="rect">
            <a:avLst/>
          </a:prstGeom>
        </p:spPr>
      </p:pic>
      <p:pic>
        <p:nvPicPr>
          <p:cNvPr id="3" name="Picture 2" descr="A picture containing bread, stone&#10;&#10;Description automatically generated">
            <a:extLst>
              <a:ext uri="{FF2B5EF4-FFF2-40B4-BE49-F238E27FC236}">
                <a16:creationId xmlns:a16="http://schemas.microsoft.com/office/drawing/2014/main" id="{F065A038-57A9-4EAF-A5C7-474BB0E9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00" y="585216"/>
            <a:ext cx="1754186" cy="2338915"/>
          </a:xfrm>
          <a:prstGeom prst="rect">
            <a:avLst/>
          </a:prstGeom>
        </p:spPr>
      </p:pic>
      <p:pic>
        <p:nvPicPr>
          <p:cNvPr id="5" name="Picture 4" descr="A picture containing old, dirty&#10;&#10;Description automatically generated">
            <a:extLst>
              <a:ext uri="{FF2B5EF4-FFF2-40B4-BE49-F238E27FC236}">
                <a16:creationId xmlns:a16="http://schemas.microsoft.com/office/drawing/2014/main" id="{2E63182F-EAF2-496F-8F4F-98AE233D2F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87" y="3122251"/>
            <a:ext cx="2292858" cy="3057144"/>
          </a:xfrm>
          <a:prstGeom prst="rect">
            <a:avLst/>
          </a:pr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ontent Placeholder 9"/>
          <p:cNvSpPr/>
          <p:nvPr/>
        </p:nvSpPr>
        <p:spPr>
          <a:xfrm>
            <a:off x="7025827" y="2359152"/>
            <a:ext cx="4437509" cy="3429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/>
              <a:t>Actions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Keep strong health hives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spc="-1" dirty="0"/>
              <a:t>Keep hives clean</a:t>
            </a:r>
            <a:endParaRPr lang="en-US" sz="2400" b="0" strike="noStrike" spc="-1" dirty="0"/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spc="-1" dirty="0"/>
              <a:t>Freeze frames (2 days) and store to prevent infestation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Clean stored boxes. </a:t>
            </a:r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19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19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1900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19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88417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Presentation</a:t>
            </a: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248656" y="1472184"/>
            <a:ext cx="6153912" cy="458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1"/>
              </a:spcBef>
              <a:buNone/>
            </a:pPr>
            <a:r>
              <a:rPr lang="en-US" sz="2400" b="0" strike="noStrike" spc="-1" dirty="0"/>
              <a:t>This presentation will: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List the major bee pests and diseases.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Discuss the general practices you can take to mitigate and manage the main bee pests and diseases.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Discuss Varroa Mite (exotic).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Provide sources for further information.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354468" y="1396289"/>
            <a:ext cx="5277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spc="-1" dirty="0"/>
              <a:t>Hive Beetle</a:t>
            </a:r>
            <a:r>
              <a:rPr lang="en-US" sz="4100" b="0" strike="noStrike" spc="-1" dirty="0"/>
              <a:t> </a:t>
            </a:r>
            <a:r>
              <a:rPr lang="en-US" sz="2400" b="0" strike="noStrike" spc="-1" dirty="0"/>
              <a:t>(reporting not required)</a:t>
            </a: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705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7311653-CA1C-4366-AF7B-2E9767F1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4297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D97F0-539C-4B63-8C89-AB5A86CD8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14" y="207694"/>
            <a:ext cx="2267712" cy="1550572"/>
          </a:xfrm>
          <a:prstGeom prst="rect">
            <a:avLst/>
          </a:prstGeom>
        </p:spPr>
      </p:pic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2CABF795-F18F-494E-BBDE-C1415B786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636D7-BD46-4D48-973C-BBA52631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80" y="3964030"/>
            <a:ext cx="3443340" cy="2670048"/>
          </a:xfrm>
          <a:prstGeom prst="rect">
            <a:avLst/>
          </a:prstGeom>
        </p:spPr>
      </p:pic>
      <p:sp>
        <p:nvSpPr>
          <p:cNvPr id="121" name="Content Placeholder 9"/>
          <p:cNvSpPr/>
          <p:nvPr/>
        </p:nvSpPr>
        <p:spPr>
          <a:xfrm>
            <a:off x="6358913" y="2871982"/>
            <a:ext cx="5272888" cy="31816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/>
              <a:t>Actions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Keep strong health hives with bees working in all boxes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spc="-1" dirty="0"/>
              <a:t>Keep hives clean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Do not leave wax and hive debris about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spc="-1" dirty="0"/>
              <a:t>Freeze frames (2 days) and store to prevent infestation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0" strike="noStrike" spc="-1" dirty="0"/>
              <a:t>Clean stored boxes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spc="-1" dirty="0"/>
              <a:t>Use traps if required</a:t>
            </a:r>
            <a:r>
              <a:rPr lang="en-US" sz="2400" b="0" strike="noStrike" spc="-1" dirty="0"/>
              <a:t>. </a:t>
            </a:r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b="0" strike="noStrike" spc="-1" dirty="0"/>
          </a:p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853683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0" strike="noStrike" spc="-1"/>
              <a:t>Varroa Mite</a:t>
            </a:r>
          </a:p>
        </p:txBody>
      </p:sp>
      <p:pic>
        <p:nvPicPr>
          <p:cNvPr id="125" name="Picture 124"/>
          <p:cNvPicPr/>
          <p:nvPr/>
        </p:nvPicPr>
        <p:blipFill>
          <a:blip r:embed="rId2"/>
          <a:stretch/>
        </p:blipFill>
        <p:spPr>
          <a:xfrm>
            <a:off x="1009310" y="346634"/>
            <a:ext cx="3824396" cy="2935224"/>
          </a:xfrm>
          <a:prstGeom prst="rect">
            <a:avLst/>
          </a:prstGeom>
        </p:spPr>
      </p:pic>
      <p:pic>
        <p:nvPicPr>
          <p:cNvPr id="124" name="Picture 123"/>
          <p:cNvPicPr/>
          <p:nvPr/>
        </p:nvPicPr>
        <p:blipFill>
          <a:blip r:embed="rId3"/>
          <a:stretch/>
        </p:blipFill>
        <p:spPr>
          <a:xfrm>
            <a:off x="722838" y="3602736"/>
            <a:ext cx="4397339" cy="2935224"/>
          </a:xfrm>
          <a:prstGeom prst="rect">
            <a:avLst/>
          </a:prstGeom>
        </p:spPr>
      </p:pic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3FA79A8-0B2C-4219-95C7-D68CB577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428232" y="2624328"/>
            <a:ext cx="4928616" cy="3538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Originally an Asian honey bee mite that was introduced to European honey bees in the early 20</a:t>
            </a:r>
            <a:r>
              <a:rPr lang="en-US" sz="2000" b="0" strike="noStrike" spc="-1" baseline="30000" dirty="0"/>
              <a:t>th</a:t>
            </a:r>
            <a:r>
              <a:rPr lang="en-US" sz="2000" b="0" strike="noStrike" spc="-1" dirty="0"/>
              <a:t> century 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They feed of the fatty bodies in the ‘blood’ of bees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They weaken bees and the hive and provide a vector for other diseases and pests.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Currently Australia is the only country that does not have Varroa.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 of Varroa</a:t>
            </a: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248656" y="1472184"/>
            <a:ext cx="6153912" cy="458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As a result of Varroa between 40% to over 50% of hives in the US die each year.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Increased levels of pesticide in hive produces - honey, wax and pollen.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Significant reduction of wild colonies resulting in poorer pollination outcomes for many plants and crops. 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Higher costs and increased workload for beekeepers.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Substantial reduction in backyard beekeeping.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2400" b="0" strike="noStrike" spc="-1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3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55" name="Isosceles Triangle 154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can you do</a:t>
            </a: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5248656" y="1472184"/>
            <a:ext cx="6153912" cy="458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Register your hives to support Response Team’s inspections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Undertake Varroa inspections at least twice a year.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Do not screw your base to the brood box. 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Prepare for Varroa and know what manage actions you will adopt.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 </a:t>
            </a: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248656" y="1472184"/>
            <a:ext cx="6153912" cy="458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Register your hives 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Know your pests and diseases and what to do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Maintain strong health hives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Do regular inspections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Keep your equipment clean and replace foundation in frames every 3 to 4 years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 and Information </a:t>
            </a: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248656" y="1472184"/>
            <a:ext cx="6153912" cy="458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Bee Aware website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Agriculture Victoria - bees website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Australian Beekeeping Guide (2014) 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Biosecurity Manual for Beekeepers 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Plant Health Australia – Biosecurity Online Training (BOLT)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Bee Health app (Alberta)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248656" y="1472184"/>
            <a:ext cx="6153912" cy="4581144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/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There are many pests and diseases that affect bees.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Currently most are managed by strong colonies with good hygiene </a:t>
            </a:r>
            <a:r>
              <a:rPr lang="en-US" sz="2400" b="0" strike="noStrike" spc="-1" dirty="0" err="1"/>
              <a:t>behaviours</a:t>
            </a:r>
            <a:r>
              <a:rPr lang="en-US" sz="2400" b="0" strike="noStrike" spc="-1" dirty="0"/>
              <a:t> supported by good beekeeper practices.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When Varroa arrives it will be a different ball game.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400" b="0" strike="noStrike" spc="-1" dirty="0"/>
              <a:t>There is lots of good information on identifying, mitigating and managing pests and diseases. Use them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Exotic: Must be reported immediately</a:t>
            </a: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248656" y="1472184"/>
            <a:ext cx="6153912" cy="4581144"/>
          </a:xfrm>
          <a:prstGeom prst="rect">
            <a:avLst/>
          </a:prstGeom>
        </p:spPr>
        <p:txBody>
          <a:bodyPr vert="horz" lIns="91440" tIns="45720" rIns="91440" bIns="45720" numCol="2" spcCol="0" rtlCol="0">
            <a:normAutofit/>
          </a:bodyPr>
          <a:lstStyle/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Tracheal mite </a:t>
            </a:r>
            <a:r>
              <a:rPr lang="en-US" sz="2000" b="0" i="1" strike="noStrike" spc="-1" dirty="0"/>
              <a:t>(</a:t>
            </a:r>
            <a:r>
              <a:rPr lang="en-US" sz="2000" b="0" i="1" strike="noStrike" spc="-1" dirty="0" err="1"/>
              <a:t>Acarapis</a:t>
            </a:r>
            <a:r>
              <a:rPr lang="en-US" sz="2000" b="0" i="1" strike="noStrike" spc="-1" dirty="0"/>
              <a:t> </a:t>
            </a:r>
            <a:r>
              <a:rPr lang="en-US" sz="2000" b="0" i="1" strike="noStrike" spc="-1" dirty="0" err="1"/>
              <a:t>woodi</a:t>
            </a:r>
            <a:r>
              <a:rPr lang="en-US" sz="2000" b="0" i="1" strike="noStrike" spc="-1" dirty="0"/>
              <a:t>)</a:t>
            </a:r>
            <a:endParaRPr lang="en-US" sz="2000" b="0" strike="noStrike" spc="-1" dirty="0"/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 err="1"/>
              <a:t>Tropilaelaps</a:t>
            </a:r>
            <a:r>
              <a:rPr lang="en-US" sz="2000" b="0" strike="noStrike" spc="-1" dirty="0"/>
              <a:t> mite </a:t>
            </a:r>
            <a:r>
              <a:rPr lang="en-US" sz="2000" b="0" i="1" strike="noStrike" spc="-1" dirty="0"/>
              <a:t>(</a:t>
            </a:r>
            <a:r>
              <a:rPr lang="en-US" sz="2000" b="0" i="1" strike="noStrike" spc="-1" dirty="0" err="1"/>
              <a:t>Tropilaelaps</a:t>
            </a:r>
            <a:r>
              <a:rPr lang="en-US" sz="2000" b="0" i="1" strike="noStrike" spc="-1" dirty="0"/>
              <a:t> </a:t>
            </a:r>
            <a:r>
              <a:rPr lang="en-US" sz="2000" b="0" i="1" strike="noStrike" spc="-1" dirty="0" err="1"/>
              <a:t>clarae</a:t>
            </a:r>
            <a:r>
              <a:rPr lang="en-US" sz="2000" b="0" i="1" strike="noStrike" spc="-1" dirty="0"/>
              <a:t>)</a:t>
            </a:r>
            <a:endParaRPr lang="en-US" sz="2000" b="0" strike="noStrike" spc="-1" dirty="0"/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Varroa mite (Varroa destructor and Varroa </a:t>
            </a:r>
            <a:r>
              <a:rPr lang="en-US" sz="2000" b="0" strike="noStrike" spc="-1" dirty="0" err="1"/>
              <a:t>jacobsoni</a:t>
            </a:r>
            <a:r>
              <a:rPr lang="en-US" sz="2000" b="0" strike="noStrike" spc="-1" dirty="0"/>
              <a:t>).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Acute bee paralysis virus (</a:t>
            </a:r>
            <a:r>
              <a:rPr lang="en-US" sz="2000" b="0" strike="noStrike" spc="-1" dirty="0" err="1"/>
              <a:t>Cripavirus</a:t>
            </a:r>
            <a:r>
              <a:rPr lang="en-US" sz="2000" b="0" strike="noStrike" spc="-1" dirty="0"/>
              <a:t>)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Aphid lethal paralysis virus strain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 err="1"/>
              <a:t>Apis</a:t>
            </a:r>
            <a:r>
              <a:rPr lang="en-US" sz="2000" b="0" strike="noStrike" spc="-1" dirty="0"/>
              <a:t> iridescent virus (iridovirus)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Deformed wing virus (</a:t>
            </a:r>
            <a:r>
              <a:rPr lang="en-US" sz="2000" b="0" strike="noStrike" spc="-1" dirty="0" err="1"/>
              <a:t>iflavirus</a:t>
            </a:r>
            <a:r>
              <a:rPr lang="en-US" sz="2000" b="0" strike="noStrike" spc="-1" dirty="0"/>
              <a:t>)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Egypt bee virus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Lake Sinai virus – strains 1 and 2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Large hive beetle (</a:t>
            </a:r>
            <a:r>
              <a:rPr lang="en-US" sz="2000" b="0" strike="noStrike" spc="-1" dirty="0" err="1"/>
              <a:t>Hoplostoma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fulgineus</a:t>
            </a:r>
            <a:r>
              <a:rPr lang="en-US" sz="2000" b="0" strike="noStrike" spc="-1" dirty="0"/>
              <a:t>)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Phorid fly (</a:t>
            </a:r>
            <a:r>
              <a:rPr lang="en-US" sz="2000" b="0" strike="noStrike" spc="-1" dirty="0" err="1"/>
              <a:t>Apocephalus</a:t>
            </a:r>
            <a:r>
              <a:rPr lang="en-US" sz="2000" b="0" strike="noStrike" spc="-1" dirty="0"/>
              <a:t> spp. incl A. borealis)</a:t>
            </a:r>
          </a:p>
          <a:p>
            <a:pPr marL="228600">
              <a:spcBef>
                <a:spcPts val="1001"/>
              </a:spcBef>
              <a:buClr>
                <a:schemeClr val="tx1"/>
              </a:buClr>
            </a:pPr>
            <a:r>
              <a:rPr lang="en-US" sz="2000" b="0" strike="noStrike" spc="-1" dirty="0"/>
              <a:t>Slow bee paralysis virus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Exotic Bees must be reported immediately</a:t>
            </a: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248656" y="1472184"/>
            <a:ext cx="6153912" cy="4581144"/>
          </a:xfrm>
          <a:prstGeom prst="rect">
            <a:avLst/>
          </a:prstGeom>
        </p:spPr>
        <p:txBody>
          <a:bodyPr vert="horz" lIns="91440" tIns="45720" rIns="91440" bIns="45720" numCol="2" spcCol="0" rtlCol="0">
            <a:normAutofit/>
          </a:bodyPr>
          <a:lstStyle/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000" spc="-1" dirty="0"/>
              <a:t>Black dwarf honey bee (</a:t>
            </a:r>
            <a:r>
              <a:rPr lang="en-US" sz="2000" spc="-1" dirty="0" err="1"/>
              <a:t>Apis</a:t>
            </a:r>
            <a:r>
              <a:rPr lang="en-US" sz="2000" spc="-1" dirty="0"/>
              <a:t> </a:t>
            </a:r>
            <a:r>
              <a:rPr lang="en-US" sz="2000" spc="-1" dirty="0" err="1"/>
              <a:t>andreniformis</a:t>
            </a:r>
            <a:r>
              <a:rPr lang="en-US" sz="2000" spc="-1" dirty="0"/>
              <a:t>)</a:t>
            </a:r>
          </a:p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000" spc="-1" dirty="0"/>
              <a:t>Red dwarf honey bee (</a:t>
            </a:r>
            <a:r>
              <a:rPr lang="en-US" sz="2000" spc="-1" dirty="0" err="1"/>
              <a:t>Apis</a:t>
            </a:r>
            <a:r>
              <a:rPr lang="en-US" sz="2000" spc="-1" dirty="0"/>
              <a:t> </a:t>
            </a:r>
            <a:r>
              <a:rPr lang="en-US" sz="2000" spc="-1" dirty="0" err="1"/>
              <a:t>florea</a:t>
            </a:r>
            <a:r>
              <a:rPr lang="en-US" sz="2000" spc="-1" dirty="0"/>
              <a:t>)</a:t>
            </a:r>
          </a:p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000" spc="-1" dirty="0"/>
              <a:t>Giant Philippine honey bee (</a:t>
            </a:r>
            <a:r>
              <a:rPr lang="en-US" sz="2000" spc="-1" dirty="0" err="1"/>
              <a:t>Apis</a:t>
            </a:r>
            <a:r>
              <a:rPr lang="en-US" sz="2000" spc="-1" dirty="0"/>
              <a:t> </a:t>
            </a:r>
            <a:r>
              <a:rPr lang="en-US" sz="2000" spc="-1" dirty="0" err="1"/>
              <a:t>breviligula</a:t>
            </a:r>
            <a:r>
              <a:rPr lang="en-US" sz="2000" spc="-1" dirty="0"/>
              <a:t>)</a:t>
            </a:r>
          </a:p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000" spc="-1" dirty="0"/>
              <a:t>Asian honey bee (</a:t>
            </a:r>
            <a:r>
              <a:rPr lang="en-US" sz="2000" spc="-1" dirty="0" err="1"/>
              <a:t>Apis</a:t>
            </a:r>
            <a:r>
              <a:rPr lang="en-US" sz="2000" spc="-1" dirty="0"/>
              <a:t> </a:t>
            </a:r>
            <a:r>
              <a:rPr lang="en-US" sz="2000" spc="-1" dirty="0" err="1"/>
              <a:t>cerana</a:t>
            </a:r>
            <a:r>
              <a:rPr lang="en-US" sz="2000" spc="-1" dirty="0"/>
              <a:t>)</a:t>
            </a:r>
          </a:p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000" spc="-1" dirty="0"/>
              <a:t>Giant honey bee (</a:t>
            </a:r>
            <a:r>
              <a:rPr lang="en-US" sz="2000" spc="-1" dirty="0" err="1"/>
              <a:t>Apis</a:t>
            </a:r>
            <a:r>
              <a:rPr lang="en-US" sz="2000" spc="-1" dirty="0"/>
              <a:t> </a:t>
            </a:r>
            <a:r>
              <a:rPr lang="en-US" sz="2000" spc="-1" dirty="0" err="1"/>
              <a:t>dorsata</a:t>
            </a:r>
            <a:r>
              <a:rPr lang="en-US" sz="2000" spc="-1" dirty="0"/>
              <a:t>)</a:t>
            </a:r>
          </a:p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000" spc="-1" dirty="0"/>
              <a:t>Cape honey bee (</a:t>
            </a:r>
            <a:r>
              <a:rPr lang="en-US" sz="2000" spc="-1" dirty="0" err="1"/>
              <a:t>Apis</a:t>
            </a:r>
            <a:r>
              <a:rPr lang="en-US" sz="2000" spc="-1" dirty="0"/>
              <a:t> mellifera capensis)</a:t>
            </a:r>
          </a:p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000" spc="-1" dirty="0"/>
              <a:t>African honey bee (</a:t>
            </a:r>
            <a:r>
              <a:rPr lang="en-US" sz="2000" spc="-1" dirty="0" err="1"/>
              <a:t>Apis</a:t>
            </a:r>
            <a:r>
              <a:rPr lang="en-US" sz="2000" spc="-1" dirty="0"/>
              <a:t> mellifera </a:t>
            </a:r>
            <a:r>
              <a:rPr lang="en-US" sz="2000" spc="-1" dirty="0" err="1"/>
              <a:t>scutellata</a:t>
            </a:r>
            <a:r>
              <a:rPr lang="en-US" sz="2000" spc="-1" dirty="0"/>
              <a:t>)</a:t>
            </a:r>
          </a:p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000" spc="-1" dirty="0"/>
              <a:t>Bumblebee (Bombus spp.)</a:t>
            </a:r>
          </a:p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000" spc="-1" dirty="0"/>
              <a:t>Hornet (Versa </a:t>
            </a:r>
            <a:r>
              <a:rPr lang="en-US" sz="2400" b="0" i="1" strike="noStrike" spc="-1" dirty="0"/>
              <a:t>spp.</a:t>
            </a:r>
            <a:r>
              <a:rPr lang="en-US" sz="2400" b="0" strike="noStrike" spc="-1" dirty="0"/>
              <a:t>)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A4FB2F3E-259B-4650-B258-F09745BA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84C5BAC-71DF-48C0-AB51-699516D3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6742FA10-28D2-4023-A08B-427E93706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BC497CE0-1368-4C66-923F-CA97C35ED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F96D638D-D7BB-43E9-BC7A-6FBBDB50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207DB018-8F92-42DF-A1CA-065C774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BB2A6006-A798-4927-B799-42A45D5B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3F6DB3F4-548A-4D02-A6CC-D5275E6C8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2D9F4A59-DDA2-427E-802B-9056AD99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BF086A79-DD15-4D5E-A197-9ADE0ACF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CCB86A9C-D602-4645-AF2E-7BADDF1E9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21C6649F-C4FA-423E-A09A-1B286FAE2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F00891A4-E0CB-4F23-AD2A-4A210875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0688C71A-541C-4CD1-9821-92958FFC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B5F5BDE4-42C0-4408-B6A9-B35D037F1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B215F5C9-B825-47D1-8E5B-AE5BE61A4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8FDD346A-E62F-4D05-B776-13CE8F35F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C1037E36-F1A3-4462-A9C6-C94A78146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10D539D8-C2C4-45F9-9778-440E86248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8B003199-95C6-4E08-9D5D-E53DAF421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id="{6A2507B4-2AA4-44A1-93B1-D65EC73A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002536" y="1261872"/>
            <a:ext cx="8238744" cy="3118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b="1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Report without delay</a:t>
            </a:r>
            <a:endParaRPr lang="en-US" sz="68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2002536" y="4562856"/>
            <a:ext cx="8238744" cy="1225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en-US" sz="2400" b="0" strike="noStrike" kern="1200" spc="-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Foulbrood</a:t>
            </a:r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83CB2632-0822-4E49-A707-FA1B8A4D0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0" strike="noStrike" spc="-1"/>
              <a:t>Report within 12 hours</a:t>
            </a: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1376313" y="5665510"/>
            <a:ext cx="9426806" cy="71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Clr>
                <a:srgbClr val="000000"/>
              </a:buClr>
              <a:buNone/>
            </a:pPr>
            <a:r>
              <a:rPr lang="en-US" sz="2400" b="0" strike="noStrike" spc="-1" dirty="0" err="1"/>
              <a:t>Braula</a:t>
            </a:r>
            <a:r>
              <a:rPr lang="en-US" sz="2400" b="0" strike="noStrike" spc="-1" dirty="0"/>
              <a:t> fly (currently not found outside of Tasmania)</a:t>
            </a:r>
          </a:p>
        </p:txBody>
      </p:sp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320308" y="709496"/>
            <a:ext cx="3631036" cy="3068225"/>
          </a:xfrm>
          <a:prstGeom prst="rect">
            <a:avLst/>
          </a:prstGeom>
        </p:spPr>
      </p:pic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/>
          <p:cNvPicPr/>
          <p:nvPr/>
        </p:nvPicPr>
        <p:blipFill>
          <a:blip r:embed="rId3"/>
          <a:stretch/>
        </p:blipFill>
        <p:spPr>
          <a:xfrm>
            <a:off x="4271647" y="705674"/>
            <a:ext cx="3647276" cy="3075869"/>
          </a:xfrm>
          <a:prstGeom prst="rect">
            <a:avLst/>
          </a:prstGeom>
        </p:spPr>
      </p:pic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/>
          <p:cNvPicPr/>
          <p:nvPr/>
        </p:nvPicPr>
        <p:blipFill>
          <a:blip r:embed="rId4"/>
          <a:stretch/>
        </p:blipFill>
        <p:spPr>
          <a:xfrm>
            <a:off x="8222987" y="702862"/>
            <a:ext cx="3647275" cy="308149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Report within 7 days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400" spc="-1" dirty="0"/>
              <a:t>Chalkbrood disease</a:t>
            </a:r>
          </a:p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400" spc="-1" dirty="0"/>
              <a:t>European Foulbrood disease</a:t>
            </a:r>
          </a:p>
          <a:p>
            <a:pPr>
              <a:spcBef>
                <a:spcPts val="1001"/>
              </a:spcBef>
              <a:buClr>
                <a:schemeClr val="tx1"/>
              </a:buClr>
            </a:pPr>
            <a:r>
              <a:rPr lang="en-US" sz="2400" spc="-1" dirty="0"/>
              <a:t>Nosema (Nosema </a:t>
            </a:r>
            <a:r>
              <a:rPr lang="en-US" sz="2400" spc="-1" dirty="0" err="1"/>
              <a:t>apis</a:t>
            </a:r>
            <a:r>
              <a:rPr lang="en-US" sz="2400" spc="-1" dirty="0"/>
              <a:t>)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0" strike="noStrike" spc="-1"/>
              <a:t>American Foulbrood</a:t>
            </a:r>
          </a:p>
        </p:txBody>
      </p:sp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320308" y="709496"/>
            <a:ext cx="3631036" cy="3068225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/>
          <p:nvPr/>
        </p:nvPicPr>
        <p:blipFill>
          <a:blip r:embed="rId3"/>
          <a:stretch/>
        </p:blipFill>
        <p:spPr>
          <a:xfrm>
            <a:off x="4271647" y="1026330"/>
            <a:ext cx="3647276" cy="2434556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/>
          <p:cNvPicPr/>
          <p:nvPr/>
        </p:nvPicPr>
        <p:blipFill>
          <a:blip r:embed="rId4"/>
          <a:stretch/>
        </p:blipFill>
        <p:spPr>
          <a:xfrm>
            <a:off x="8222987" y="1021771"/>
            <a:ext cx="3647275" cy="2443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Pages>0</Pages>
  <Words>939</Words>
  <Characters>0</Characters>
  <Application>Microsoft Office PowerPoint</Application>
  <PresentationFormat>Widescreen</PresentationFormat>
  <Paragraphs>155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Wingdings</vt:lpstr>
      <vt:lpstr>Office Theme</vt:lpstr>
      <vt:lpstr>Office Theme</vt:lpstr>
      <vt:lpstr>Bee Pests &amp; Diseases</vt:lpstr>
      <vt:lpstr>Presentation</vt:lpstr>
      <vt:lpstr>Overview</vt:lpstr>
      <vt:lpstr>Exotic: Must be reported immediately</vt:lpstr>
      <vt:lpstr>Exotic Bees must be reported immediately</vt:lpstr>
      <vt:lpstr>Report without delay</vt:lpstr>
      <vt:lpstr>Report within 12 hours</vt:lpstr>
      <vt:lpstr>Report within 7 days</vt:lpstr>
      <vt:lpstr>American Foulbrood</vt:lpstr>
      <vt:lpstr>American Foulbrood</vt:lpstr>
      <vt:lpstr>American Foulbrood</vt:lpstr>
      <vt:lpstr>European Foulbrood disease</vt:lpstr>
      <vt:lpstr>European Foulbrood disease</vt:lpstr>
      <vt:lpstr> AFB and EFB spread factors</vt:lpstr>
      <vt:lpstr>Chalkbrood disease</vt:lpstr>
      <vt:lpstr>Chalkbrood disease</vt:lpstr>
      <vt:lpstr>Nosema disease</vt:lpstr>
      <vt:lpstr>Nosema disease</vt:lpstr>
      <vt:lpstr>Wax Moth (reporting not required)</vt:lpstr>
      <vt:lpstr>Hive Beetle (reporting not required)</vt:lpstr>
      <vt:lpstr>Varroa Mite</vt:lpstr>
      <vt:lpstr>Impact of Varroa</vt:lpstr>
      <vt:lpstr>What can you do</vt:lpstr>
      <vt:lpstr>Summary </vt:lpstr>
      <vt:lpstr>References and Information 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 Pests &amp; Diseases</dc:title>
  <dc:subject/>
  <dc:creator/>
  <dc:description/>
  <cp:lastModifiedBy>Tony Wilsmore</cp:lastModifiedBy>
  <cp:revision>16</cp:revision>
  <dcterms:created xsi:type="dcterms:W3CDTF">2012-12-03T06:56:55Z</dcterms:created>
  <dcterms:modified xsi:type="dcterms:W3CDTF">2022-03-07T18:04:48Z</dcterms:modified>
  <dc:language>en-AU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13</vt:i4>
  </property>
  <property fmtid="{D5CDD505-2E9C-101B-9397-08002B2CF9AE}" pid="4" name="PresentationFormat">
    <vt:lpwstr>Widescreen</vt:lpwstr>
  </property>
  <property fmtid="{D5CDD505-2E9C-101B-9397-08002B2CF9AE}" pid="5" name="Slides">
    <vt:i4>13</vt:i4>
  </property>
</Properties>
</file>